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6" r:id="rId6"/>
    <p:sldId id="262" r:id="rId7"/>
    <p:sldId id="265" r:id="rId8"/>
    <p:sldId id="268" r:id="rId9"/>
    <p:sldId id="269" r:id="rId10"/>
    <p:sldId id="275" r:id="rId11"/>
    <p:sldId id="276" r:id="rId12"/>
    <p:sldId id="261" r:id="rId13"/>
    <p:sldId id="277" r:id="rId14"/>
    <p:sldId id="278" r:id="rId15"/>
    <p:sldId id="279" r:id="rId16"/>
    <p:sldId id="280" r:id="rId17"/>
    <p:sldId id="274" r:id="rId18"/>
    <p:sldId id="281" r:id="rId19"/>
    <p:sldId id="271" r:id="rId20"/>
    <p:sldId id="272" r:id="rId21"/>
    <p:sldId id="273" r:id="rId22"/>
    <p:sldId id="263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7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176" y="2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2021. 2. 19.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" TargetMode="External"/><Relationship Id="rId2" Type="http://schemas.openxmlformats.org/officeDocument/2006/relationships/hyperlink" Target="http://datalab.naver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2890391"/>
            <a:ext cx="617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머신러닝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분류모델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4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autoML</a:t>
            </a:r>
            <a:endParaRPr lang="ko-KR" altLang="en-US" sz="2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658" y="377309"/>
            <a:ext cx="18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2021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CMD </a:t>
            </a:r>
            <a:r>
              <a:rPr lang="ko-KR" altLang="en-US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정규세션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방건우 정은희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2658" y="654308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주차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7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70D7A7-75B9-154F-9F49-193861D41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-890" b="45213"/>
          <a:stretch/>
        </p:blipFill>
        <p:spPr>
          <a:xfrm>
            <a:off x="1758948" y="4141640"/>
            <a:ext cx="4666617" cy="25151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694480-4938-3A48-9A62-E1ACC9D23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27" t="57865"/>
          <a:stretch/>
        </p:blipFill>
        <p:spPr>
          <a:xfrm>
            <a:off x="7221325" y="4491990"/>
            <a:ext cx="4361817" cy="1814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D65FC-2858-FA42-9CCD-D68A7C7CAFE4}"/>
              </a:ext>
            </a:extLst>
          </p:cNvPr>
          <p:cNvSpPr txBox="1"/>
          <p:nvPr/>
        </p:nvSpPr>
        <p:spPr>
          <a:xfrm>
            <a:off x="5257798" y="60579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autoML</a:t>
            </a:r>
            <a:r>
              <a:rPr kumimoji="1" lang="en-US" altLang="ko-KR" b="1" dirty="0"/>
              <a:t> pipeline</a:t>
            </a:r>
          </a:p>
        </p:txBody>
      </p:sp>
      <p:pic>
        <p:nvPicPr>
          <p:cNvPr id="1028" name="Picture 4" descr="tpot-ml-pipeline">
            <a:extLst>
              <a:ext uri="{FF2B5EF4-FFF2-40B4-BE49-F238E27FC236}">
                <a16:creationId xmlns:a16="http://schemas.microsoft.com/office/drawing/2014/main" id="{813E64C7-9B09-814C-9AA2-D9DE5FBC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43" y="369740"/>
            <a:ext cx="79375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1B1D0-EC2D-AD4D-96C5-07538AFCDAC6}"/>
              </a:ext>
            </a:extLst>
          </p:cNvPr>
          <p:cNvSpPr txBox="1"/>
          <p:nvPr/>
        </p:nvSpPr>
        <p:spPr>
          <a:xfrm>
            <a:off x="1758948" y="3828853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/>
              <a:t>머신러닝</a:t>
            </a:r>
            <a:r>
              <a:rPr kumimoji="1" lang="ko-KR" altLang="en-US" sz="1600" b="1" dirty="0"/>
              <a:t> 프로세스</a:t>
            </a:r>
          </a:p>
        </p:txBody>
      </p:sp>
    </p:spTree>
    <p:extLst>
      <p:ext uri="{BB962C8B-B14F-4D97-AF65-F5344CB8AC3E}">
        <p14:creationId xmlns:p14="http://schemas.microsoft.com/office/powerpoint/2010/main" val="158153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314" name="Picture 2" descr="4가지 유형의 건축 스타일에 대한 예시 이미지">
            <a:extLst>
              <a:ext uri="{FF2B5EF4-FFF2-40B4-BE49-F238E27FC236}">
                <a16:creationId xmlns:a16="http://schemas.microsoft.com/office/drawing/2014/main" id="{4CB35836-7ACD-8245-BA31-7DA22FD3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799510"/>
            <a:ext cx="91948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48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043464" y="1325692"/>
            <a:ext cx="9724071" cy="3271708"/>
            <a:chOff x="1386364" y="1325692"/>
            <a:chExt cx="9724071" cy="3271708"/>
          </a:xfrm>
        </p:grpSpPr>
        <p:grpSp>
          <p:nvGrpSpPr>
            <p:cNvPr id="11" name="그룹 10"/>
            <p:cNvGrpSpPr/>
            <p:nvPr/>
          </p:nvGrpSpPr>
          <p:grpSpPr>
            <a:xfrm>
              <a:off x="1386364" y="3672355"/>
              <a:ext cx="3945571" cy="916578"/>
              <a:chOff x="308269" y="2248619"/>
              <a:chExt cx="3945571" cy="916578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30" panose="02030504000101010101" pitchFamily="18" charset="-127"/>
                  </a:rPr>
                  <a:t>데이터 준비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" name="직선 연결선 2"/>
            <p:cNvCxnSpPr/>
            <p:nvPr/>
          </p:nvCxnSpPr>
          <p:spPr>
            <a:xfrm>
              <a:off x="1905000" y="45974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800600" y="3441700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83500" y="2248619"/>
              <a:ext cx="290830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4800600" y="3441700"/>
              <a:ext cx="0" cy="115570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7696200" y="2248619"/>
              <a:ext cx="0" cy="119943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4281964" y="2487741"/>
              <a:ext cx="3945571" cy="916578"/>
              <a:chOff x="308269" y="2248619"/>
              <a:chExt cx="3945571" cy="91657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학습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164864" y="1325692"/>
              <a:ext cx="3945571" cy="916578"/>
              <a:chOff x="308269" y="2248619"/>
              <a:chExt cx="3945571" cy="9165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08269" y="2826643"/>
                <a:ext cx="394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평가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3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39" y="366241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– 1.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데이터 준비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95BD4-6E4A-9F47-A3A9-D1D5B6B7ECC5}"/>
              </a:ext>
            </a:extLst>
          </p:cNvPr>
          <p:cNvSpPr txBox="1"/>
          <p:nvPr/>
        </p:nvSpPr>
        <p:spPr>
          <a:xfrm>
            <a:off x="2641131" y="168523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사용 사례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4906-15CA-AE4A-93E5-ADEE1911B7F7}"/>
              </a:ext>
            </a:extLst>
          </p:cNvPr>
          <p:cNvSpPr txBox="1"/>
          <p:nvPr/>
        </p:nvSpPr>
        <p:spPr>
          <a:xfrm>
            <a:off x="8353832" y="158519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소싱</a:t>
            </a:r>
            <a:endParaRPr kumimoji="1"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3AC7A-63C2-D841-AD79-EC89A54F3290}"/>
              </a:ext>
            </a:extLst>
          </p:cNvPr>
          <p:cNvSpPr txBox="1"/>
          <p:nvPr/>
        </p:nvSpPr>
        <p:spPr>
          <a:xfrm>
            <a:off x="2489419" y="2483820"/>
            <a:ext cx="147829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달성 목표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카테고리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67733-F1CA-BB48-B947-3A4D14997838}"/>
              </a:ext>
            </a:extLst>
          </p:cNvPr>
          <p:cNvSpPr txBox="1"/>
          <p:nvPr/>
        </p:nvSpPr>
        <p:spPr>
          <a:xfrm>
            <a:off x="7280409" y="2483820"/>
            <a:ext cx="3273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직접 수집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아웃소싱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    네이버 </a:t>
            </a:r>
            <a:r>
              <a:rPr kumimoji="1" lang="ko-KR" altLang="en-US" dirty="0" err="1"/>
              <a:t>데이터랩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en-US" altLang="ko-KR" dirty="0">
                <a:hlinkClick r:id="rId2"/>
              </a:rPr>
              <a:t>http://datalab.naver.com/</a:t>
            </a:r>
            <a:r>
              <a:rPr kumimoji="1" lang="en-US" altLang="ko-KR" dirty="0"/>
              <a:t>)</a:t>
            </a:r>
          </a:p>
          <a:p>
            <a:br>
              <a:rPr kumimoji="1" lang="en-US" altLang="ko-KR" dirty="0"/>
            </a:br>
            <a:r>
              <a:rPr kumimoji="1" lang="ko-KR" altLang="en-US" dirty="0"/>
              <a:t>    </a:t>
            </a:r>
            <a:r>
              <a:rPr kumimoji="1" lang="ko-KR" altLang="en-US" dirty="0" err="1"/>
              <a:t>공공데이터</a:t>
            </a:r>
            <a:r>
              <a:rPr kumimoji="1" lang="ko-KR" altLang="en-US" dirty="0"/>
              <a:t> 포털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en-US" altLang="ko-KR" dirty="0">
                <a:hlinkClick r:id="rId3"/>
              </a:rPr>
              <a:t>https://www.data.go.kr/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    등등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E66F273B-CB10-C143-8F0E-C5E25881A728}"/>
              </a:ext>
            </a:extLst>
          </p:cNvPr>
          <p:cNvCxnSpPr>
            <a:cxnSpLocks/>
          </p:cNvCxnSpPr>
          <p:nvPr/>
        </p:nvCxnSpPr>
        <p:spPr>
          <a:xfrm>
            <a:off x="6012180" y="1508697"/>
            <a:ext cx="0" cy="4415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11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7639" y="366241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– 1.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데이터 준비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8F5D3-9DFB-0040-8DD3-FF2498E4A382}"/>
              </a:ext>
            </a:extLst>
          </p:cNvPr>
          <p:cNvSpPr txBox="1"/>
          <p:nvPr/>
        </p:nvSpPr>
        <p:spPr>
          <a:xfrm>
            <a:off x="5655723" y="11942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라벨링</a:t>
            </a:r>
            <a:endParaRPr kumimoji="1"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305077-FA1C-E04F-A8A9-0B1679A701A2}"/>
              </a:ext>
            </a:extLst>
          </p:cNvPr>
          <p:cNvSpPr txBox="1"/>
          <p:nvPr/>
        </p:nvSpPr>
        <p:spPr>
          <a:xfrm>
            <a:off x="722954" y="1855901"/>
            <a:ext cx="32732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카테고리 균등하게 분배</a:t>
            </a:r>
          </a:p>
        </p:txBody>
      </p:sp>
      <p:pic>
        <p:nvPicPr>
          <p:cNvPr id="2050" name="Picture 2" descr="4가지 유형의 건축에 대한 학습 이미지 사진">
            <a:extLst>
              <a:ext uri="{FF2B5EF4-FFF2-40B4-BE49-F238E27FC236}">
                <a16:creationId xmlns:a16="http://schemas.microsoft.com/office/drawing/2014/main" id="{1E6E0125-12F1-5243-AEB5-8D99F70EE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4" y="2518783"/>
            <a:ext cx="3396401" cy="36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학습, 테스트, 검증 분할의 그래픽 표현">
            <a:extLst>
              <a:ext uri="{FF2B5EF4-FFF2-40B4-BE49-F238E27FC236}">
                <a16:creationId xmlns:a16="http://schemas.microsoft.com/office/drawing/2014/main" id="{BEC7E02D-BDE3-ED4E-8664-974A464C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0" y="3013193"/>
            <a:ext cx="6777990" cy="206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7073B3-922C-434B-B8CC-05F1CDCD80D9}"/>
              </a:ext>
            </a:extLst>
          </p:cNvPr>
          <p:cNvSpPr txBox="1"/>
          <p:nvPr/>
        </p:nvSpPr>
        <p:spPr>
          <a:xfrm>
            <a:off x="7038604" y="185590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dirty="0" err="1"/>
              <a:t>데이터셋</a:t>
            </a:r>
            <a:r>
              <a:rPr kumimoji="1" lang="ko-KR" altLang="en-US" dirty="0"/>
              <a:t> 분할</a:t>
            </a:r>
          </a:p>
        </p:txBody>
      </p:sp>
    </p:spTree>
    <p:extLst>
      <p:ext uri="{BB962C8B-B14F-4D97-AF65-F5344CB8AC3E}">
        <p14:creationId xmlns:p14="http://schemas.microsoft.com/office/powerpoint/2010/main" val="126107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– 2.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학습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" name="Picture 4" descr="학습, 테스트, 검증 분할의 그래픽 표현">
            <a:extLst>
              <a:ext uri="{FF2B5EF4-FFF2-40B4-BE49-F238E27FC236}">
                <a16:creationId xmlns:a16="http://schemas.microsoft.com/office/drawing/2014/main" id="{7A2F651F-84A4-F747-9D13-DB052D95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57" y="1987550"/>
            <a:ext cx="948208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37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– 3.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평가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5F6936-0479-BF4B-A341-9011E23D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892" y="662940"/>
            <a:ext cx="6029061" cy="5532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250C51-D163-F44D-A2AF-CBCC65D5CC30}"/>
              </a:ext>
            </a:extLst>
          </p:cNvPr>
          <p:cNvSpPr txBox="1"/>
          <p:nvPr/>
        </p:nvSpPr>
        <p:spPr>
          <a:xfrm>
            <a:off x="1667552" y="2264231"/>
            <a:ext cx="17091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모델 출력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dirty="0"/>
              <a:t>정확도 출력</a:t>
            </a:r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endParaRPr kumimoji="1" lang="en-US" altLang="ko-KR" dirty="0"/>
          </a:p>
          <a:p>
            <a:pPr lvl="1"/>
            <a:r>
              <a:rPr kumimoji="1" lang="ko-KR" altLang="en-US" dirty="0"/>
              <a:t>등등</a:t>
            </a:r>
            <a:r>
              <a:rPr kumimoji="1" lang="en-US" altLang="ko-KR" dirty="0"/>
              <a:t>,,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60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실습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iris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분류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8" name="Picture 2" descr="iris data 이미지 검색결과">
            <a:extLst>
              <a:ext uri="{FF2B5EF4-FFF2-40B4-BE49-F238E27FC236}">
                <a16:creationId xmlns:a16="http://schemas.microsoft.com/office/drawing/2014/main" id="{B6A961FA-6E1A-5348-AE54-840B6D916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62" y="2161913"/>
            <a:ext cx="8736676" cy="32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실습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iris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분류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09BD9E0-2974-EE4D-9950-3E85ED8E3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085008"/>
            <a:ext cx="4699000" cy="3403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488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실습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iris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분류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A4A67-8235-3540-BB63-17619C8217FD}"/>
              </a:ext>
            </a:extLst>
          </p:cNvPr>
          <p:cNvSpPr txBox="1"/>
          <p:nvPr/>
        </p:nvSpPr>
        <p:spPr>
          <a:xfrm>
            <a:off x="7162629" y="1867219"/>
            <a:ext cx="3793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/>
              <a:t>H20 </a:t>
            </a:r>
            <a:r>
              <a:rPr kumimoji="1" lang="en-US" altLang="ko-KR" sz="2400" b="1" dirty="0" err="1"/>
              <a:t>AutoML</a:t>
            </a:r>
            <a:r>
              <a:rPr kumimoji="1" lang="en-US" altLang="ko-KR" sz="2400" b="1" dirty="0"/>
              <a:t> Framework</a:t>
            </a:r>
          </a:p>
        </p:txBody>
      </p:sp>
      <p:pic>
        <p:nvPicPr>
          <p:cNvPr id="1026" name="Picture 2" descr="colab 이미지 검색결과">
            <a:extLst>
              <a:ext uri="{FF2B5EF4-FFF2-40B4-BE49-F238E27FC236}">
                <a16:creationId xmlns:a16="http://schemas.microsoft.com/office/drawing/2014/main" id="{3FE66148-0B67-E645-AFE1-E03C1121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27" y="2408546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30370D8-099A-FA4F-905F-50EF08D7DB62}"/>
              </a:ext>
            </a:extLst>
          </p:cNvPr>
          <p:cNvSpPr txBox="1"/>
          <p:nvPr/>
        </p:nvSpPr>
        <p:spPr>
          <a:xfrm>
            <a:off x="1850867" y="1877104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/>
              <a:t>Google </a:t>
            </a:r>
            <a:r>
              <a:rPr kumimoji="1" lang="en-US" altLang="ko-KR" sz="2400" b="1" dirty="0" err="1"/>
              <a:t>Colab</a:t>
            </a:r>
            <a:endParaRPr kumimoji="1" lang="en-US" altLang="ko-KR" sz="2400" b="1" dirty="0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8774AA4-2DD3-9542-B58F-DA00C7917FB2}"/>
              </a:ext>
            </a:extLst>
          </p:cNvPr>
          <p:cNvCxnSpPr>
            <a:cxnSpLocks/>
          </p:cNvCxnSpPr>
          <p:nvPr/>
        </p:nvCxnSpPr>
        <p:spPr>
          <a:xfrm>
            <a:off x="5813367" y="1194208"/>
            <a:ext cx="0" cy="48115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20 machine learning 이미지 검색결과">
            <a:extLst>
              <a:ext uri="{FF2B5EF4-FFF2-40B4-BE49-F238E27FC236}">
                <a16:creationId xmlns:a16="http://schemas.microsoft.com/office/drawing/2014/main" id="{085CD462-49A9-CA44-92A4-A81D8FAC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49" y="2725827"/>
            <a:ext cx="2413970" cy="260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50" y="715775"/>
            <a:ext cx="12509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3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INDEX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030943" y="3167389"/>
            <a:ext cx="8130114" cy="523220"/>
            <a:chOff x="638175" y="3167389"/>
            <a:chExt cx="8130114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638175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STEP1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57966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STEP2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77757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STEP3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7548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STEP4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17339" y="3167389"/>
              <a:ext cx="1250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5 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단계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STEP5</a:t>
              </a:r>
              <a:endParaRPr lang="ko-KR" altLang="en-US" sz="11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14263" y="4172886"/>
            <a:ext cx="1367630" cy="536886"/>
            <a:chOff x="1832770" y="4291056"/>
            <a:chExt cx="1647295" cy="646673"/>
          </a:xfrm>
        </p:grpSpPr>
        <p:sp>
          <p:nvSpPr>
            <p:cNvPr id="14" name="양쪽 대괄호 13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992086" y="4291056"/>
              <a:ext cx="1303676" cy="646673"/>
              <a:chOff x="1992086" y="4239175"/>
              <a:chExt cx="1303676" cy="646673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1992086" y="4239175"/>
                <a:ext cx="1303676" cy="630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err="1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머신러닝의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개념</a:t>
                </a:r>
                <a:endPara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113640" y="4515134"/>
                <a:ext cx="222506" cy="370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692394" y="4184998"/>
            <a:ext cx="1367630" cy="524769"/>
            <a:chOff x="1832770" y="4305650"/>
            <a:chExt cx="1647295" cy="632079"/>
          </a:xfrm>
        </p:grpSpPr>
        <p:sp>
          <p:nvSpPr>
            <p:cNvPr id="21" name="양쪽 대괄호 2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113640" y="4305650"/>
              <a:ext cx="1087425" cy="632079"/>
              <a:chOff x="2113640" y="4253769"/>
              <a:chExt cx="1087425" cy="63207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113640" y="4253769"/>
                <a:ext cx="1087425" cy="630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err="1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분류모델</a:t>
                </a:r>
                <a:endPara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-윤고딕310" panose="02030504000101010101" pitchFamily="18" charset="-127"/>
                  </a:rPr>
                  <a:t>소개 </a:t>
                </a:r>
                <a:endPara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113640" y="4515134"/>
                <a:ext cx="222506" cy="370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5412185" y="4200525"/>
            <a:ext cx="1367630" cy="466567"/>
            <a:chOff x="1832770" y="4324350"/>
            <a:chExt cx="1647295" cy="561975"/>
          </a:xfrm>
        </p:grpSpPr>
        <p:sp>
          <p:nvSpPr>
            <p:cNvPr id="26" name="양쪽 대괄호 2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177916" y="4378774"/>
              <a:ext cx="965941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autoML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31976" y="4200525"/>
            <a:ext cx="1367630" cy="466567"/>
            <a:chOff x="1832770" y="4324350"/>
            <a:chExt cx="1647295" cy="561975"/>
          </a:xfrm>
        </p:grpSpPr>
        <p:sp>
          <p:nvSpPr>
            <p:cNvPr id="31" name="양쪽 대괄호 30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919846" y="4395046"/>
              <a:ext cx="1473740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autoML</a:t>
              </a:r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실습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851767" y="4200525"/>
            <a:ext cx="1367630" cy="466567"/>
            <a:chOff x="1832770" y="4324350"/>
            <a:chExt cx="1647295" cy="561975"/>
          </a:xfrm>
        </p:grpSpPr>
        <p:sp>
          <p:nvSpPr>
            <p:cNvPr id="36" name="양쪽 대괄호 35"/>
            <p:cNvSpPr/>
            <p:nvPr/>
          </p:nvSpPr>
          <p:spPr>
            <a:xfrm>
              <a:off x="1832770" y="4324350"/>
              <a:ext cx="1647295" cy="561975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300957" y="4419977"/>
              <a:ext cx="710921" cy="3707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-윤고딕310" panose="02030504000101010101" pitchFamily="18" charset="-127"/>
                </a:rPr>
                <a:t>Q&amp;A</a:t>
              </a:r>
              <a:endPara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726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실습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iris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분류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colab 이미지 검색결과">
            <a:extLst>
              <a:ext uri="{FF2B5EF4-FFF2-40B4-BE49-F238E27FC236}">
                <a16:creationId xmlns:a16="http://schemas.microsoft.com/office/drawing/2014/main" id="{3FE66148-0B67-E645-AFE1-E03C1121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27" y="2408546"/>
            <a:ext cx="3302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30370D8-099A-FA4F-905F-50EF08D7DB62}"/>
              </a:ext>
            </a:extLst>
          </p:cNvPr>
          <p:cNvSpPr txBox="1"/>
          <p:nvPr/>
        </p:nvSpPr>
        <p:spPr>
          <a:xfrm>
            <a:off x="1850867" y="1877104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/>
              <a:t>Google </a:t>
            </a:r>
            <a:r>
              <a:rPr kumimoji="1" lang="en-US" altLang="ko-KR" sz="2400" b="1" dirty="0" err="1"/>
              <a:t>Colab</a:t>
            </a:r>
            <a:endParaRPr kumimoji="1"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91E36-AD1A-0E4D-A6A0-87E7F5FF08A8}"/>
              </a:ext>
            </a:extLst>
          </p:cNvPr>
          <p:cNvSpPr txBox="1"/>
          <p:nvPr/>
        </p:nvSpPr>
        <p:spPr>
          <a:xfrm>
            <a:off x="5293282" y="3429000"/>
            <a:ext cx="6065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" altLang="ko-KR" sz="2400" dirty="0"/>
              <a:t>https://colab.research.google.com/ </a:t>
            </a:r>
            <a:r>
              <a:rPr kumimoji="1" lang="ko-KR" altLang="en-US" sz="2400" dirty="0"/>
              <a:t>접속</a:t>
            </a:r>
            <a:endParaRPr kumimoji="1" lang="en-US" altLang="ko-KR" sz="2400" dirty="0"/>
          </a:p>
          <a:p>
            <a:pPr marL="342900" indent="-342900">
              <a:buAutoNum type="arabicPeriod"/>
            </a:pPr>
            <a:endParaRPr kumimoji="1" lang="en-US" altLang="ko-KR" sz="2400" dirty="0"/>
          </a:p>
          <a:p>
            <a:pPr marL="342900" indent="-342900">
              <a:buAutoNum type="arabicPeriod"/>
            </a:pPr>
            <a:r>
              <a:rPr kumimoji="1" lang="ko-KR" altLang="en-US" sz="2400" dirty="0"/>
              <a:t>로그인 </a:t>
            </a:r>
            <a:r>
              <a:rPr kumimoji="1" lang="en-US" altLang="ko-KR" sz="2400" dirty="0"/>
              <a:t>-&gt;</a:t>
            </a:r>
            <a:r>
              <a:rPr kumimoji="1" lang="ko-KR" altLang="en-US" sz="2400" dirty="0"/>
              <a:t> 새 노트</a:t>
            </a:r>
          </a:p>
        </p:txBody>
      </p:sp>
    </p:spTree>
    <p:extLst>
      <p:ext uri="{BB962C8B-B14F-4D97-AF65-F5344CB8AC3E}">
        <p14:creationId xmlns:p14="http://schemas.microsoft.com/office/powerpoint/2010/main" val="314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F068F59-A742-BD41-8AE3-19046F81F90C}"/>
              </a:ext>
            </a:extLst>
          </p:cNvPr>
          <p:cNvSpPr/>
          <p:nvPr/>
        </p:nvSpPr>
        <p:spPr>
          <a:xfrm>
            <a:off x="169333" y="489358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8DF018-B092-3E46-AF61-2BD2581D351B}"/>
              </a:ext>
            </a:extLst>
          </p:cNvPr>
          <p:cNvSpPr txBox="1"/>
          <p:nvPr/>
        </p:nvSpPr>
        <p:spPr>
          <a:xfrm>
            <a:off x="400047" y="395507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autoML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실습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iris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분류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A4A67-8235-3540-BB63-17619C8217FD}"/>
              </a:ext>
            </a:extLst>
          </p:cNvPr>
          <p:cNvSpPr txBox="1"/>
          <p:nvPr/>
        </p:nvSpPr>
        <p:spPr>
          <a:xfrm>
            <a:off x="7162629" y="1867219"/>
            <a:ext cx="3793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/>
              <a:t>H20 </a:t>
            </a:r>
            <a:r>
              <a:rPr kumimoji="1" lang="en-US" altLang="ko-KR" sz="2400" b="1" dirty="0" err="1"/>
              <a:t>AutoML</a:t>
            </a:r>
            <a:r>
              <a:rPr kumimoji="1" lang="en-US" altLang="ko-KR" sz="2400" b="1" dirty="0"/>
              <a:t> Framework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8774AA4-2DD3-9542-B58F-DA00C7917FB2}"/>
              </a:ext>
            </a:extLst>
          </p:cNvPr>
          <p:cNvCxnSpPr>
            <a:cxnSpLocks/>
          </p:cNvCxnSpPr>
          <p:nvPr/>
        </p:nvCxnSpPr>
        <p:spPr>
          <a:xfrm>
            <a:off x="5813367" y="1194208"/>
            <a:ext cx="0" cy="481156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20 machine learning 이미지 검색결과">
            <a:extLst>
              <a:ext uri="{FF2B5EF4-FFF2-40B4-BE49-F238E27FC236}">
                <a16:creationId xmlns:a16="http://schemas.microsoft.com/office/drawing/2014/main" id="{085CD462-49A9-CA44-92A4-A81D8FAC2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49" y="2725827"/>
            <a:ext cx="2413970" cy="260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D56893-4F64-1A48-85DC-0B59E8B97E3F}"/>
              </a:ext>
            </a:extLst>
          </p:cNvPr>
          <p:cNvSpPr txBox="1"/>
          <p:nvPr/>
        </p:nvSpPr>
        <p:spPr>
          <a:xfrm>
            <a:off x="802179" y="2465389"/>
            <a:ext cx="44556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종속 라이브러리 설치</a:t>
            </a:r>
            <a:endParaRPr lang="en" altLang="ko-Kore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" altLang="ko-Kore-KR" dirty="0"/>
              <a:t>!pip install requests</a:t>
            </a:r>
          </a:p>
          <a:p>
            <a:r>
              <a:rPr lang="en" altLang="ko-Kore-KR" dirty="0"/>
              <a:t>!pip install tabulate</a:t>
            </a:r>
          </a:p>
          <a:p>
            <a:r>
              <a:rPr lang="en" altLang="ko-Kore-KR" dirty="0"/>
              <a:t>!pip install "</a:t>
            </a:r>
            <a:r>
              <a:rPr lang="en" altLang="ko-Kore-KR" dirty="0" err="1"/>
              <a:t>colorama</a:t>
            </a:r>
            <a:r>
              <a:rPr lang="en" altLang="ko-Kore-KR" dirty="0"/>
              <a:t>&gt;=0.3.8"</a:t>
            </a:r>
          </a:p>
          <a:p>
            <a:r>
              <a:rPr lang="en" altLang="ko-Kore-KR" dirty="0"/>
              <a:t>!pip install future</a:t>
            </a:r>
          </a:p>
          <a:p>
            <a:r>
              <a:rPr lang="en" altLang="ko-Kore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기존 </a:t>
            </a:r>
            <a:r>
              <a:rPr lang="en" altLang="ko-Kore-KR" dirty="0">
                <a:solidFill>
                  <a:schemeClr val="accent6">
                    <a:lumMod val="75000"/>
                  </a:schemeClr>
                </a:solidFill>
              </a:rPr>
              <a:t>h2o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삭제</a:t>
            </a:r>
          </a:p>
          <a:p>
            <a:r>
              <a:rPr lang="en-US" altLang="ko-KR" dirty="0"/>
              <a:t>!</a:t>
            </a:r>
            <a:r>
              <a:rPr lang="en" altLang="ko-Kore-KR" dirty="0"/>
              <a:t>pip uninstall h2o</a:t>
            </a:r>
          </a:p>
          <a:p>
            <a:r>
              <a:rPr lang="en" altLang="ko-Kore-KR" dirty="0">
                <a:solidFill>
                  <a:schemeClr val="accent6">
                    <a:lumMod val="75000"/>
                  </a:schemeClr>
                </a:solidFill>
              </a:rPr>
              <a:t># h2o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설치</a:t>
            </a:r>
          </a:p>
          <a:p>
            <a:r>
              <a:rPr lang="en-US" altLang="ko-KR" dirty="0"/>
              <a:t>!</a:t>
            </a:r>
            <a:r>
              <a:rPr lang="en" altLang="ko-Kore-KR" dirty="0"/>
              <a:t>pip install -f http://h2o-release.s3.amazonaws.com/h2o/</a:t>
            </a:r>
            <a:r>
              <a:rPr lang="en" altLang="ko-Kore-KR" dirty="0" err="1"/>
              <a:t>latest_stable_Py.html</a:t>
            </a:r>
            <a:r>
              <a:rPr lang="en" altLang="ko-Kore-KR" dirty="0"/>
              <a:t> h2o</a:t>
            </a:r>
          </a:p>
        </p:txBody>
      </p:sp>
    </p:spTree>
    <p:extLst>
      <p:ext uri="{BB962C8B-B14F-4D97-AF65-F5344CB8AC3E}">
        <p14:creationId xmlns:p14="http://schemas.microsoft.com/office/powerpoint/2010/main" val="205266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Q&amp;A</a:t>
            </a:r>
            <a:endParaRPr lang="ko-KR" altLang="en-US" sz="32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44279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감사합니다</a:t>
            </a:r>
            <a:endParaRPr lang="ko-KR" altLang="en-US" sz="32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79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2" y="169333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2" y="49166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6" y="397813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머신러닝의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개념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0004" y="1441243"/>
            <a:ext cx="7751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머신러닝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기계학습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pPr algn="ctr"/>
            <a:endParaRPr lang="en-US" altLang="ko-KR" sz="105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데이터를 통해 스스로 학습하여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예측이나 판단을 제공하는 기술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ko-KR" altLang="en-US" sz="1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4" name="Picture 2">
            <a:extLst>
              <a:ext uri="{FF2B5EF4-FFF2-40B4-BE49-F238E27FC236}">
                <a16:creationId xmlns:a16="http://schemas.microsoft.com/office/drawing/2014/main" id="{1DA44844-E48D-1C4A-9640-5C565F9CB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" b="9810"/>
          <a:stretch/>
        </p:blipFill>
        <p:spPr bwMode="auto">
          <a:xfrm>
            <a:off x="1838229" y="2635552"/>
            <a:ext cx="8651009" cy="363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32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76225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82374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머신러닝의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개념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89F212-82DB-5B45-A01E-76F09CBE5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5" b="6745"/>
          <a:stretch/>
        </p:blipFill>
        <p:spPr bwMode="auto">
          <a:xfrm>
            <a:off x="1858605" y="1717791"/>
            <a:ext cx="8474789" cy="47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01E739-683D-C249-9B5F-B41413403DC4}"/>
              </a:ext>
            </a:extLst>
          </p:cNvPr>
          <p:cNvSpPr txBox="1"/>
          <p:nvPr/>
        </p:nvSpPr>
        <p:spPr>
          <a:xfrm>
            <a:off x="5154876" y="1274926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/>
              <a:t>머신러닝의</a:t>
            </a:r>
            <a:r>
              <a:rPr kumimoji="1" lang="ko-KR" altLang="en-US" sz="2000" b="1" dirty="0"/>
              <a:t> 유형</a:t>
            </a:r>
            <a:endParaRPr kumimoji="1"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21094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9EDC04-D9F7-2648-B7DA-7196261F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07" y="755435"/>
            <a:ext cx="10305185" cy="57786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2" y="478933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6" y="385082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머신러닝의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개념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B5FA626-10F4-9946-856C-346265D38359}"/>
              </a:ext>
            </a:extLst>
          </p:cNvPr>
          <p:cNvSpPr/>
          <p:nvPr/>
        </p:nvSpPr>
        <p:spPr>
          <a:xfrm>
            <a:off x="1615042" y="2504682"/>
            <a:ext cx="961903" cy="951561"/>
          </a:xfrm>
          <a:prstGeom prst="ellipse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F533100-8A55-E949-92B8-77101998974E}"/>
              </a:ext>
            </a:extLst>
          </p:cNvPr>
          <p:cNvSpPr/>
          <p:nvPr/>
        </p:nvSpPr>
        <p:spPr>
          <a:xfrm>
            <a:off x="3586349" y="3313216"/>
            <a:ext cx="1045028" cy="1045028"/>
          </a:xfrm>
          <a:prstGeom prst="ellipse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5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63931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70080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분류모델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-76200" y="2311400"/>
            <a:ext cx="12307404" cy="3296709"/>
            <a:chOff x="0" y="2311400"/>
            <a:chExt cx="12307404" cy="3296709"/>
          </a:xfrm>
        </p:grpSpPr>
        <p:grpSp>
          <p:nvGrpSpPr>
            <p:cNvPr id="9" name="그룹 8"/>
            <p:cNvGrpSpPr/>
            <p:nvPr/>
          </p:nvGrpSpPr>
          <p:grpSpPr>
            <a:xfrm>
              <a:off x="105092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371051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59" name="직선 연결선 58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637010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2" name="직선 연결선 61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/>
            <p:cNvGrpSpPr/>
            <p:nvPr/>
          </p:nvGrpSpPr>
          <p:grpSpPr>
            <a:xfrm>
              <a:off x="9029694" y="2311400"/>
              <a:ext cx="2209800" cy="2971800"/>
              <a:chOff x="2755900" y="1905000"/>
              <a:chExt cx="6299200" cy="2971800"/>
            </a:xfrm>
          </p:grpSpPr>
          <p:cxnSp>
            <p:nvCxnSpPr>
              <p:cNvPr id="65" name="직선 연결선 64"/>
              <p:cNvCxnSpPr/>
              <p:nvPr/>
            </p:nvCxnSpPr>
            <p:spPr>
              <a:xfrm>
                <a:off x="2755900" y="19050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>
                <a:off x="2755900" y="4876800"/>
                <a:ext cx="6299200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0" y="2413337"/>
              <a:ext cx="4345620" cy="3194772"/>
              <a:chOff x="0" y="2413337"/>
              <a:chExt cx="4345620" cy="319477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2642604" y="2413337"/>
              <a:ext cx="4345620" cy="3194772"/>
              <a:chOff x="0" y="2413337"/>
              <a:chExt cx="4345620" cy="319477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5302194" y="2413337"/>
              <a:ext cx="4345620" cy="3194772"/>
              <a:chOff x="0" y="2413337"/>
              <a:chExt cx="4345620" cy="3194772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75" name="그룹 74"/>
            <p:cNvGrpSpPr/>
            <p:nvPr/>
          </p:nvGrpSpPr>
          <p:grpSpPr>
            <a:xfrm>
              <a:off x="7961784" y="2413337"/>
              <a:ext cx="4345620" cy="3194772"/>
              <a:chOff x="0" y="2413337"/>
              <a:chExt cx="4345620" cy="3194772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0" y="2413337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“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00049" y="4592446"/>
                <a:ext cx="39455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”</a:t>
                </a:r>
                <a:endParaRPr lang="en-US" altLang="ko-KR" sz="60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50924" y="3175000"/>
              <a:ext cx="2505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54294" y="356193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K-NN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16215" y="3422058"/>
              <a:ext cx="23983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Random</a:t>
              </a: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Forest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367773" y="3429000"/>
              <a:ext cx="23983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Naive</a:t>
              </a: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Bayes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935395" y="3331106"/>
              <a:ext cx="23983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SVM</a:t>
              </a: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(</a:t>
              </a:r>
              <a:r>
                <a:rPr lang="en-US" altLang="ko-KR" sz="2000" b="1" dirty="0" err="1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Supprt</a:t>
              </a:r>
              <a:endPara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Vector</a:t>
              </a:r>
            </a:p>
            <a:p>
              <a:pPr algn="ctr"/>
              <a:r>
                <a:rPr lang="en-US" altLang="ko-KR" sz="2000" b="1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-윤고딕330" panose="02030504000101010101" pitchFamily="18" charset="-127"/>
                  <a:ea typeface="-윤고딕310" panose="02030504000101010101" pitchFamily="18" charset="-127"/>
                </a:rPr>
                <a:t>Machine)</a:t>
              </a:r>
              <a:endParaRPr lang="en-US" altLang="ko-KR" sz="1100" b="1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2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54430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6057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분류모델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소개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KNN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A686-0D3F-8744-9A7C-826D4CA8C485}"/>
              </a:ext>
            </a:extLst>
          </p:cNvPr>
          <p:cNvSpPr txBox="1"/>
          <p:nvPr/>
        </p:nvSpPr>
        <p:spPr>
          <a:xfrm>
            <a:off x="2261457" y="1608327"/>
            <a:ext cx="7669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KNN(K-nearest neighbor)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가장 가까운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개의 포인트의 카테고리로 새로운 데이터를 분류하는 방법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6997D8-2176-884C-876D-17DE5D12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40" y="2986518"/>
            <a:ext cx="5309919" cy="34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6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59821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65970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분류모델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소개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Random Forest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A686-0D3F-8744-9A7C-826D4CA8C485}"/>
              </a:ext>
            </a:extLst>
          </p:cNvPr>
          <p:cNvSpPr txBox="1"/>
          <p:nvPr/>
        </p:nvSpPr>
        <p:spPr>
          <a:xfrm>
            <a:off x="6705797" y="1608327"/>
            <a:ext cx="46705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Random Forest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여러 개의 </a:t>
            </a:r>
            <a:r>
              <a:rPr kumimoji="1" lang="en-US" altLang="ko-KR" dirty="0"/>
              <a:t>Decision Tree</a:t>
            </a:r>
            <a:r>
              <a:rPr kumimoji="1" lang="ko-KR" altLang="en-US" dirty="0"/>
              <a:t>의 결과값들을 비교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CAA88E-5B1A-AE4A-93F4-6B56CED3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206" y="2802576"/>
            <a:ext cx="6348460" cy="338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8DA19-1882-6E43-AE22-505F745EDB95}"/>
              </a:ext>
            </a:extLst>
          </p:cNvPr>
          <p:cNvSpPr txBox="1"/>
          <p:nvPr/>
        </p:nvSpPr>
        <p:spPr>
          <a:xfrm>
            <a:off x="506956" y="1608327"/>
            <a:ext cx="4979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Decision Tree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모델을 그래프로 표현하여 적절한 노드를 선택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6818010-85C2-534C-BEF6-3FA284E81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0" y="2945242"/>
            <a:ext cx="4857751" cy="310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19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3" y="459821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7" y="365970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분류모델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소개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–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Naive Bayes &amp; SVM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FA686-0D3F-8744-9A7C-826D4CA8C485}"/>
              </a:ext>
            </a:extLst>
          </p:cNvPr>
          <p:cNvSpPr txBox="1"/>
          <p:nvPr/>
        </p:nvSpPr>
        <p:spPr>
          <a:xfrm>
            <a:off x="6245409" y="1455158"/>
            <a:ext cx="5402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SVM(Support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Vector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Machine)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Decision Boundary</a:t>
            </a:r>
            <a:r>
              <a:rPr kumimoji="1" lang="ko-KR" altLang="en-US" dirty="0"/>
              <a:t>라는 경계를 기준으로 결정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8DA19-1882-6E43-AE22-505F745EDB95}"/>
              </a:ext>
            </a:extLst>
          </p:cNvPr>
          <p:cNvSpPr txBox="1"/>
          <p:nvPr/>
        </p:nvSpPr>
        <p:spPr>
          <a:xfrm>
            <a:off x="1975586" y="1455158"/>
            <a:ext cx="22528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b="1" dirty="0"/>
              <a:t>Naive Bayes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확률을 사용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9D411D-7652-9A40-9F9D-FB535DBC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3" y="3193039"/>
            <a:ext cx="5296147" cy="226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752178F-40C1-3046-86F0-99390F76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09" y="2671866"/>
            <a:ext cx="5310463" cy="371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1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2341</TotalTime>
  <Words>380</Words>
  <Application>Microsoft Macintosh PowerPoint</Application>
  <PresentationFormat>와이드스크린</PresentationFormat>
  <Paragraphs>141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-윤고딕310</vt:lpstr>
      <vt:lpstr>-윤고딕330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m25538</cp:lastModifiedBy>
  <cp:revision>59</cp:revision>
  <dcterms:created xsi:type="dcterms:W3CDTF">2016-03-30T05:53:39Z</dcterms:created>
  <dcterms:modified xsi:type="dcterms:W3CDTF">2021-02-18T23:22:26Z</dcterms:modified>
</cp:coreProperties>
</file>